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5_13968105.xml" ContentType="application/vnd.ms-powerpoint.comment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sldIdLst>
    <p:sldId id="267" r:id="rId5"/>
    <p:sldId id="261" r:id="rId6"/>
    <p:sldId id="268" r:id="rId7"/>
    <p:sldId id="270" r:id="rId8"/>
    <p:sldId id="263" r:id="rId9"/>
    <p:sldId id="264" r:id="rId10"/>
    <p:sldId id="265" r:id="rId11"/>
    <p:sldId id="266" r:id="rId12"/>
    <p:sldId id="269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549CAC5-13E2-4DAE-66BD-B84A0FC55D77}" name="HAWKINS MARTIN" initials="HM" userId="S::5336947@hcps.net::91246579-f932-4614-893b-3482bf2131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omments/modernComment_105_1396810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FBE335D-BFA3-43F1-9AE2-D2C02503A724}" authorId="{4549CAC5-13E2-4DAE-66BD-B84A0FC55D77}" created="2024-05-14T03:13:49.140">
    <pc:sldMkLst xmlns:pc="http://schemas.microsoft.com/office/powerpoint/2013/main/command">
      <pc:docMk/>
      <pc:sldMk cId="328630533" sldId="261"/>
    </pc:sldMkLst>
    <p188:txBody>
      <a:bodyPr/>
      <a:lstStyle/>
      <a:p>
        <a:r>
          <a:rPr lang="en-US"/>
          <a:t>Am not able to find this comment from the spreadsheet that the numbers are coming from.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8" rIns="96657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7" tIns="48328" rIns="96657" bIns="48328" rtlCol="0"/>
          <a:lstStyle>
            <a:lvl1pPr algn="r">
              <a:defRPr sz="1200"/>
            </a:lvl1pPr>
          </a:lstStyle>
          <a:p>
            <a:fld id="{08DCA57D-EF9D-4380-9C1C-90756293B54E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8" rIns="96657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6657" tIns="48328" rIns="96657" bIns="4832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6657" tIns="48328" rIns="96657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7"/>
          </a:xfrm>
          <a:prstGeom prst="rect">
            <a:avLst/>
          </a:prstGeom>
        </p:spPr>
        <p:txBody>
          <a:bodyPr vert="horz" lIns="96657" tIns="48328" rIns="96657" bIns="48328" rtlCol="0" anchor="b"/>
          <a:lstStyle>
            <a:lvl1pPr algn="r">
              <a:defRPr sz="1200"/>
            </a:lvl1pPr>
          </a:lstStyle>
          <a:p>
            <a:fld id="{F5899F02-0D9C-41C4-83FF-A033AEF61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7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99F02-0D9C-41C4-83FF-A033AEF61A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06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99F02-0D9C-41C4-83FF-A033AEF61A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5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35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5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3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9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30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4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8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68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1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6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9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CDCBC57-DF40-492A-B561-0384DD12C5D6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33530A7-7F16-4979-8218-372F2B395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41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1396810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81100" y="1524000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Draft FY 2026-27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Annual Budget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May 20, 2026</a:t>
            </a:r>
          </a:p>
        </p:txBody>
      </p:sp>
    </p:spTree>
    <p:extLst>
      <p:ext uri="{BB962C8B-B14F-4D97-AF65-F5344CB8AC3E}">
        <p14:creationId xmlns:p14="http://schemas.microsoft.com/office/powerpoint/2010/main" val="382774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2D28610-79D3-4518-A0AA-E3BBEA180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386493"/>
              </p:ext>
            </p:extLst>
          </p:nvPr>
        </p:nvGraphicFramePr>
        <p:xfrm>
          <a:off x="170218" y="381000"/>
          <a:ext cx="8803564" cy="578215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9053">
                  <a:extLst>
                    <a:ext uri="{9D8B030D-6E8A-4147-A177-3AD203B41FA5}">
                      <a16:colId xmlns:a16="http://schemas.microsoft.com/office/drawing/2014/main" val="3058110155"/>
                    </a:ext>
                  </a:extLst>
                </a:gridCol>
                <a:gridCol w="2758547">
                  <a:extLst>
                    <a:ext uri="{9D8B030D-6E8A-4147-A177-3AD203B41FA5}">
                      <a16:colId xmlns:a16="http://schemas.microsoft.com/office/drawing/2014/main" val="3532956154"/>
                    </a:ext>
                  </a:extLst>
                </a:gridCol>
                <a:gridCol w="838277">
                  <a:extLst>
                    <a:ext uri="{9D8B030D-6E8A-4147-A177-3AD203B41FA5}">
                      <a16:colId xmlns:a16="http://schemas.microsoft.com/office/drawing/2014/main" val="3713598692"/>
                    </a:ext>
                  </a:extLst>
                </a:gridCol>
                <a:gridCol w="1963398">
                  <a:extLst>
                    <a:ext uri="{9D8B030D-6E8A-4147-A177-3AD203B41FA5}">
                      <a16:colId xmlns:a16="http://schemas.microsoft.com/office/drawing/2014/main" val="54807403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20254974"/>
                    </a:ext>
                  </a:extLst>
                </a:gridCol>
                <a:gridCol w="793040">
                  <a:extLst>
                    <a:ext uri="{9D8B030D-6E8A-4147-A177-3AD203B41FA5}">
                      <a16:colId xmlns:a16="http://schemas.microsoft.com/office/drawing/2014/main" val="140005233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256929936"/>
                    </a:ext>
                  </a:extLst>
                </a:gridCol>
                <a:gridCol w="628649">
                  <a:extLst>
                    <a:ext uri="{9D8B030D-6E8A-4147-A177-3AD203B41FA5}">
                      <a16:colId xmlns:a16="http://schemas.microsoft.com/office/drawing/2014/main" val="828849573"/>
                    </a:ext>
                  </a:extLst>
                </a:gridCol>
              </a:tblGrid>
              <a:tr h="72951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Revenues: Administrative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2026-27</a:t>
                      </a:r>
                    </a:p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2025-26</a:t>
                      </a:r>
                    </a:p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Change</a:t>
                      </a:r>
                    </a:p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</a:t>
                      </a:r>
                    </a:p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extLst>
                  <a:ext uri="{0D108BD9-81ED-4DB2-BD59-A6C34878D82A}">
                    <a16:rowId xmlns:a16="http://schemas.microsoft.com/office/drawing/2014/main" val="3252452953"/>
                  </a:ext>
                </a:extLst>
              </a:tr>
              <a:tr h="68388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Assessments: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4/1/2025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Population</a:t>
                      </a:r>
                    </a:p>
                    <a:p>
                      <a:pPr algn="ctr" fontAlgn="ctr"/>
                      <a:r>
                        <a:rPr lang="en-US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Official BEBR Population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Estimates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14737"/>
                  </a:ext>
                </a:extLst>
              </a:tr>
              <a:tr h="3322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Citrus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166,500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 person increase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$31,635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$31,569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$66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22874"/>
                  </a:ext>
                </a:extLst>
              </a:tr>
              <a:tr h="278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Hernando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212,849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2,272 person increase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$40,441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$40,010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$431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42857"/>
                  </a:ext>
                </a:extLst>
              </a:tr>
              <a:tr h="2687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Marion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433,765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14,255 person increase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$82,415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$79,707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$2,708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491269"/>
                  </a:ext>
                </a:extLst>
              </a:tr>
              <a:tr h="278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 </a:t>
                      </a:r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Sumter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162,493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5,750 person increase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$30,874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$29,782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$1,092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095104"/>
                  </a:ext>
                </a:extLst>
              </a:tr>
              <a:tr h="27856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Population/Assessments @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725663"/>
                  </a:ext>
                </a:extLst>
              </a:tr>
              <a:tr h="4569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19¢/Capita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975,607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$185,365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$181,068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$4,297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803252"/>
                  </a:ext>
                </a:extLst>
              </a:tr>
              <a:tr h="9108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Revenue from </a:t>
                      </a:r>
                    </a:p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Citrus Contract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Based on 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Citrus County 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 and 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direction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$17,884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$17,293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$591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83880"/>
                  </a:ext>
                </a:extLst>
              </a:tr>
              <a:tr h="27856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Subtotal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$203,249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$198,361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$4,888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extLst>
                  <a:ext uri="{0D108BD9-81ED-4DB2-BD59-A6C34878D82A}">
                    <a16:rowId xmlns:a16="http://schemas.microsoft.com/office/drawing/2014/main" val="1673164331"/>
                  </a:ext>
                </a:extLst>
              </a:tr>
              <a:tr h="4566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Carryover Administration </a:t>
                      </a:r>
                    </a:p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Reserve Funds </a:t>
                      </a:r>
                    </a:p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(FYE 25/26 Estimate) (SBA1)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Attachment 2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$618,234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$856,046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-$237,812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-27.8%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872335"/>
                  </a:ext>
                </a:extLst>
              </a:tr>
              <a:tr h="118545">
                <a:tc gridSpan="4">
                  <a:txBody>
                    <a:bodyPr/>
                    <a:lstStyle/>
                    <a:p>
                      <a:pPr algn="l" fontAlgn="ctr"/>
                      <a:endParaRPr lang="en-US" sz="14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Administrative Revenue Available</a:t>
                      </a:r>
                    </a:p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$821,483</a:t>
                      </a: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$1,054,407</a:t>
                      </a:r>
                      <a:endParaRPr lang="en-US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-$232,924</a:t>
                      </a:r>
                      <a:endParaRPr lang="en-US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-22.1%</a:t>
                      </a:r>
                      <a:endParaRPr lang="en-US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extLst>
                  <a:ext uri="{0D108BD9-81ED-4DB2-BD59-A6C34878D82A}">
                    <a16:rowId xmlns:a16="http://schemas.microsoft.com/office/drawing/2014/main" val="568394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305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F6E6DC-C8BB-4A40-9459-427F6E475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54482"/>
              </p:ext>
            </p:extLst>
          </p:nvPr>
        </p:nvGraphicFramePr>
        <p:xfrm>
          <a:off x="132531" y="228600"/>
          <a:ext cx="8878938" cy="55735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0728">
                  <a:extLst>
                    <a:ext uri="{9D8B030D-6E8A-4147-A177-3AD203B41FA5}">
                      <a16:colId xmlns:a16="http://schemas.microsoft.com/office/drawing/2014/main" val="142582150"/>
                    </a:ext>
                  </a:extLst>
                </a:gridCol>
                <a:gridCol w="2543811">
                  <a:extLst>
                    <a:ext uri="{9D8B030D-6E8A-4147-A177-3AD203B41FA5}">
                      <a16:colId xmlns:a16="http://schemas.microsoft.com/office/drawing/2014/main" val="2769022103"/>
                    </a:ext>
                  </a:extLst>
                </a:gridCol>
                <a:gridCol w="347130">
                  <a:extLst>
                    <a:ext uri="{9D8B030D-6E8A-4147-A177-3AD203B41FA5}">
                      <a16:colId xmlns:a16="http://schemas.microsoft.com/office/drawing/2014/main" val="4216498652"/>
                    </a:ext>
                  </a:extLst>
                </a:gridCol>
                <a:gridCol w="2472270">
                  <a:extLst>
                    <a:ext uri="{9D8B030D-6E8A-4147-A177-3AD203B41FA5}">
                      <a16:colId xmlns:a16="http://schemas.microsoft.com/office/drawing/2014/main" val="2888194999"/>
                    </a:ext>
                  </a:extLst>
                </a:gridCol>
                <a:gridCol w="940677">
                  <a:extLst>
                    <a:ext uri="{9D8B030D-6E8A-4147-A177-3AD203B41FA5}">
                      <a16:colId xmlns:a16="http://schemas.microsoft.com/office/drawing/2014/main" val="1196682389"/>
                    </a:ext>
                  </a:extLst>
                </a:gridCol>
                <a:gridCol w="940677">
                  <a:extLst>
                    <a:ext uri="{9D8B030D-6E8A-4147-A177-3AD203B41FA5}">
                      <a16:colId xmlns:a16="http://schemas.microsoft.com/office/drawing/2014/main" val="754418784"/>
                    </a:ext>
                  </a:extLst>
                </a:gridCol>
                <a:gridCol w="850941">
                  <a:extLst>
                    <a:ext uri="{9D8B030D-6E8A-4147-A177-3AD203B41FA5}">
                      <a16:colId xmlns:a16="http://schemas.microsoft.com/office/drawing/2014/main" val="1046088929"/>
                    </a:ext>
                  </a:extLst>
                </a:gridCol>
                <a:gridCol w="682704">
                  <a:extLst>
                    <a:ext uri="{9D8B030D-6E8A-4147-A177-3AD203B41FA5}">
                      <a16:colId xmlns:a16="http://schemas.microsoft.com/office/drawing/2014/main" val="872736401"/>
                    </a:ext>
                  </a:extLst>
                </a:gridCol>
              </a:tblGrid>
              <a:tr h="942304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Revenues: </a:t>
                      </a:r>
                    </a:p>
                    <a:p>
                      <a:pPr algn="l" fontAlgn="ctr"/>
                      <a:r>
                        <a:rPr lang="en-US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 Resource Development (WRD) Projects</a:t>
                      </a:r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2026-27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2025-26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endParaRPr lang="en-US" sz="1400" b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Change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extLst>
                  <a:ext uri="{0D108BD9-81ED-4DB2-BD59-A6C34878D82A}">
                    <a16:rowId xmlns:a16="http://schemas.microsoft.com/office/drawing/2014/main" val="2601591598"/>
                  </a:ext>
                </a:extLst>
              </a:tr>
              <a:tr h="228094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SJRWMD irrigation audit program SJRWMD Matching Funds</a:t>
                      </a: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$7,500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$7,500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938824"/>
                  </a:ext>
                </a:extLst>
              </a:tr>
              <a:tr h="286509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SJRWMD irrigation audit program Cooperator Matching Funds</a:t>
                      </a: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$11,250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$11,250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936015"/>
                  </a:ext>
                </a:extLst>
              </a:tr>
              <a:tr h="246891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8 Irrigation Audit Program SWFWMD Matching Funds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-$20,000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-100.0%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125571"/>
                  </a:ext>
                </a:extLst>
              </a:tr>
              <a:tr h="152906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8 Irrigation Audit Program  Cooperator Matching Funds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$10,000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-$10,000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-100.0%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036501"/>
                  </a:ext>
                </a:extLst>
              </a:tr>
              <a:tr h="73611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9 Irrigation Audit Program  SWFWMD Matching Funds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 of Total Remaining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$40,000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$40,000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144364"/>
                  </a:ext>
                </a:extLst>
              </a:tr>
              <a:tr h="101271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9 Irrigation Audit Program  Cooperator Matching Funds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 of Total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 of Total Remaining Project Budget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85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Citrus WRD Payments (SBA2)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Based on CAB wellfield monthly average revenues of $20,000 minus funds allocated to administrative revenue above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Based on CAB wellfield monthly average revenues of $28,000 minus funds allocated to administrative revenue above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$318,116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$294,707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$23,409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7.9%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218681"/>
                  </a:ext>
                </a:extLst>
              </a:tr>
              <a:tr h="277402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Subtotal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$396,866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$324,707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$72,159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22.2%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9696657"/>
                  </a:ext>
                </a:extLst>
              </a:tr>
              <a:tr h="3429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Carryover WRD Reserve Funds </a:t>
                      </a:r>
                    </a:p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(FYE 25/26Estimate) (SBA2)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Attachment 2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Attachment 2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$1,967,828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$1,629,553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$338,275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20.8%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551883"/>
                  </a:ext>
                </a:extLst>
              </a:tr>
              <a:tr h="277402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Water Resource Development Revenue Available</a:t>
                      </a:r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$2,364,694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$1,954,260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$410,434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21.0%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56227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6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8DD69F-1986-1368-B658-3A626C3D0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05302"/>
              </p:ext>
            </p:extLst>
          </p:nvPr>
        </p:nvGraphicFramePr>
        <p:xfrm>
          <a:off x="228600" y="2057400"/>
          <a:ext cx="8686799" cy="282628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307803442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26905610"/>
                    </a:ext>
                  </a:extLst>
                </a:gridCol>
                <a:gridCol w="1088862">
                  <a:extLst>
                    <a:ext uri="{9D8B030D-6E8A-4147-A177-3AD203B41FA5}">
                      <a16:colId xmlns:a16="http://schemas.microsoft.com/office/drawing/2014/main" val="1717191717"/>
                    </a:ext>
                  </a:extLst>
                </a:gridCol>
                <a:gridCol w="929912">
                  <a:extLst>
                    <a:ext uri="{9D8B030D-6E8A-4147-A177-3AD203B41FA5}">
                      <a16:colId xmlns:a16="http://schemas.microsoft.com/office/drawing/2014/main" val="3552408764"/>
                    </a:ext>
                  </a:extLst>
                </a:gridCol>
                <a:gridCol w="876825">
                  <a:extLst>
                    <a:ext uri="{9D8B030D-6E8A-4147-A177-3AD203B41FA5}">
                      <a16:colId xmlns:a16="http://schemas.microsoft.com/office/drawing/2014/main" val="239443899"/>
                    </a:ext>
                  </a:extLst>
                </a:gridCol>
              </a:tblGrid>
              <a:tr h="784492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2026-27</a:t>
                      </a:r>
                    </a:p>
                    <a:p>
                      <a:pPr algn="r" fontAlgn="ctr"/>
                      <a:r>
                        <a:rPr lang="en-US" sz="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2025-26</a:t>
                      </a:r>
                    </a:p>
                    <a:p>
                      <a:pPr algn="r" fontAlgn="ctr"/>
                      <a:r>
                        <a:rPr lang="en-US" sz="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Change</a:t>
                      </a:r>
                    </a:p>
                    <a:p>
                      <a:pPr algn="r" fontAlgn="ctr"/>
                      <a:r>
                        <a:rPr lang="en-US" sz="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</a:t>
                      </a:r>
                    </a:p>
                    <a:p>
                      <a:pPr algn="r" fontAlgn="ctr"/>
                      <a:r>
                        <a:rPr lang="en-US" sz="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6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471223"/>
                  </a:ext>
                </a:extLst>
              </a:tr>
              <a:tr h="78449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Administrative Revenue Available </a:t>
                      </a:r>
                      <a:r>
                        <a:rPr lang="en-US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$821,483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$1,054,407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-$232,924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-22.1%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878910"/>
                  </a:ext>
                </a:extLst>
              </a:tr>
              <a:tr h="78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Water Resource Development Revenue Available</a:t>
                      </a:r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$2,364,694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$1,954,260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$410,434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21.0%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274972"/>
                  </a:ext>
                </a:extLst>
              </a:tr>
              <a:tr h="4728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Revenues Available </a:t>
                      </a:r>
                      <a:r>
                        <a:rPr lang="en-US" sz="18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20" marR="2820" marT="282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</a:rPr>
                        <a:t>$3,186,177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>
                          <a:effectLst/>
                          <a:latin typeface="Arial" panose="020B0604020202020204" pitchFamily="34" charset="0"/>
                        </a:rPr>
                        <a:t>$3,008,667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</a:rPr>
                        <a:t>$177,510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</a:rPr>
                        <a:t>5.9%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33687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982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6682B5-54A8-4427-BD54-0F6B7EE50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947997"/>
              </p:ext>
            </p:extLst>
          </p:nvPr>
        </p:nvGraphicFramePr>
        <p:xfrm>
          <a:off x="152400" y="1"/>
          <a:ext cx="8839199" cy="677194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9266">
                  <a:extLst>
                    <a:ext uri="{9D8B030D-6E8A-4147-A177-3AD203B41FA5}">
                      <a16:colId xmlns:a16="http://schemas.microsoft.com/office/drawing/2014/main" val="2963944799"/>
                    </a:ext>
                  </a:extLst>
                </a:gridCol>
                <a:gridCol w="2580925">
                  <a:extLst>
                    <a:ext uri="{9D8B030D-6E8A-4147-A177-3AD203B41FA5}">
                      <a16:colId xmlns:a16="http://schemas.microsoft.com/office/drawing/2014/main" val="2185612892"/>
                    </a:ext>
                  </a:extLst>
                </a:gridCol>
                <a:gridCol w="3074504">
                  <a:extLst>
                    <a:ext uri="{9D8B030D-6E8A-4147-A177-3AD203B41FA5}">
                      <a16:colId xmlns:a16="http://schemas.microsoft.com/office/drawing/2014/main" val="1529518214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4225989595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2126769365"/>
                    </a:ext>
                  </a:extLst>
                </a:gridCol>
                <a:gridCol w="824785">
                  <a:extLst>
                    <a:ext uri="{9D8B030D-6E8A-4147-A177-3AD203B41FA5}">
                      <a16:colId xmlns:a16="http://schemas.microsoft.com/office/drawing/2014/main" val="714843009"/>
                    </a:ext>
                  </a:extLst>
                </a:gridCol>
                <a:gridCol w="712467">
                  <a:extLst>
                    <a:ext uri="{9D8B030D-6E8A-4147-A177-3AD203B41FA5}">
                      <a16:colId xmlns:a16="http://schemas.microsoft.com/office/drawing/2014/main" val="1104805740"/>
                    </a:ext>
                  </a:extLst>
                </a:gridCol>
              </a:tblGrid>
              <a:tr h="457731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Expenditures: Administrative</a:t>
                      </a:r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Expenditures: Administrative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794" marR="1794" marT="17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794" marR="1794" marT="17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2026-27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2025-26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$ 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extLst>
                  <a:ext uri="{0D108BD9-81ED-4DB2-BD59-A6C34878D82A}">
                    <a16:rowId xmlns:a16="http://schemas.microsoft.com/office/drawing/2014/main" val="679929824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Executive Director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3% increase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$100,488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$97,560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$2,928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3.0%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966212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Administrative Assistant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3% increase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$44,796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$43,488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$1,308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3.0%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799220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Legal Services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annual contract: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921770"/>
                  </a:ext>
                </a:extLst>
              </a:tr>
              <a:tr h="309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Monthly Meetings @ $235/</a:t>
                      </a:r>
                      <a:r>
                        <a:rPr lang="en-US" sz="14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</a:t>
                      </a:r>
                      <a:endParaRPr lang="en-US" sz="1400" b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meetings/year, 3 hrs/meeting = 18 hrs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$4,230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$4,230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232010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Other Services @ $235/hr.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hrs/month = 60 hrs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$11,280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$11,280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049655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Advertising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310016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Audit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Engagement Letter Email 09/30/25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$15,000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$15,000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140643"/>
                  </a:ext>
                </a:extLst>
              </a:tr>
              <a:tr h="309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Bookkeeping Services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3x $1250/</a:t>
                      </a:r>
                      <a:r>
                        <a:rPr lang="en-US" sz="1400" b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qtr</a:t>
                      </a: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per Engagement Letter 08/29/25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$3,750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$3,750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41955"/>
                  </a:ext>
                </a:extLst>
              </a:tr>
              <a:tr h="309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Liability Insurance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FY 23/24 actual plus 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$3,280.00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$3,280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41740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Office Supplies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$1,500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$1,500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48092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Postage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$800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25.0%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484456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Printing and Reproduction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523834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Publications/Software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$150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$150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090874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Rent (Lecanto Gov't Bldg)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en-US" sz="12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lease not yet obtained, may change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$2,500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$2,048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$452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22.1%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351989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Registrations/Dues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$1,200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$1,200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109061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State Fees/Assessments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$175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$175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413110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Telephone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$1,200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$1,200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671107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Travel (Board Members &amp; Staff)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Based on FY 2023-24 actual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654104"/>
                  </a:ext>
                </a:extLst>
              </a:tr>
              <a:tr h="309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 Page / Computer Maintenance / Software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$200/month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446848"/>
                  </a:ext>
                </a:extLst>
              </a:tr>
              <a:tr h="1575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Contingencies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@ 5% of non-contract admin costs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$2,100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$2,100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168257"/>
                  </a:ext>
                </a:extLst>
              </a:tr>
              <a:tr h="3055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 - General Administration Expenditures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$203,249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$198,361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$4,888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2.5%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7835925"/>
                  </a:ext>
                </a:extLst>
              </a:tr>
              <a:tr h="35319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Balance for Admin. Reserves FYE 26/27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FYE25/26 Admin Funds Bal + FY26/27 Admin Rev’s – FY26/27 Admin Exp’s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94" marR="1794" marT="179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$618,234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$856,046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-$237,812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-27.8%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193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350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4E1BC4-85A6-4AB1-B6BF-5095FFB4A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595040"/>
              </p:ext>
            </p:extLst>
          </p:nvPr>
        </p:nvGraphicFramePr>
        <p:xfrm>
          <a:off x="128012" y="685800"/>
          <a:ext cx="8887975" cy="551135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2400">
                  <a:extLst>
                    <a:ext uri="{9D8B030D-6E8A-4147-A177-3AD203B41FA5}">
                      <a16:colId xmlns:a16="http://schemas.microsoft.com/office/drawing/2014/main" val="4190559341"/>
                    </a:ext>
                  </a:extLst>
                </a:gridCol>
                <a:gridCol w="2507244">
                  <a:extLst>
                    <a:ext uri="{9D8B030D-6E8A-4147-A177-3AD203B41FA5}">
                      <a16:colId xmlns:a16="http://schemas.microsoft.com/office/drawing/2014/main" val="336344009"/>
                    </a:ext>
                  </a:extLst>
                </a:gridCol>
                <a:gridCol w="2433824">
                  <a:extLst>
                    <a:ext uri="{9D8B030D-6E8A-4147-A177-3AD203B41FA5}">
                      <a16:colId xmlns:a16="http://schemas.microsoft.com/office/drawing/2014/main" val="3643103599"/>
                    </a:ext>
                  </a:extLst>
                </a:gridCol>
                <a:gridCol w="986572">
                  <a:extLst>
                    <a:ext uri="{9D8B030D-6E8A-4147-A177-3AD203B41FA5}">
                      <a16:colId xmlns:a16="http://schemas.microsoft.com/office/drawing/2014/main" val="2317571096"/>
                    </a:ext>
                  </a:extLst>
                </a:gridCol>
                <a:gridCol w="986572">
                  <a:extLst>
                    <a:ext uri="{9D8B030D-6E8A-4147-A177-3AD203B41FA5}">
                      <a16:colId xmlns:a16="http://schemas.microsoft.com/office/drawing/2014/main" val="3731468078"/>
                    </a:ext>
                  </a:extLst>
                </a:gridCol>
                <a:gridCol w="834791">
                  <a:extLst>
                    <a:ext uri="{9D8B030D-6E8A-4147-A177-3AD203B41FA5}">
                      <a16:colId xmlns:a16="http://schemas.microsoft.com/office/drawing/2014/main" val="177454680"/>
                    </a:ext>
                  </a:extLst>
                </a:gridCol>
                <a:gridCol w="986572">
                  <a:extLst>
                    <a:ext uri="{9D8B030D-6E8A-4147-A177-3AD203B41FA5}">
                      <a16:colId xmlns:a16="http://schemas.microsoft.com/office/drawing/2014/main" val="440198799"/>
                    </a:ext>
                  </a:extLst>
                </a:gridCol>
              </a:tblGrid>
              <a:tr h="39330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</a:rPr>
                        <a:t>Expenditures: Water Resource Development Projects</a:t>
                      </a:r>
                    </a:p>
                    <a:p>
                      <a:pPr algn="l" fontAlgn="ctr"/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2026-27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Fiscal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Year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2025-26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$ Change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% Change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/>
                </a:tc>
                <a:extLst>
                  <a:ext uri="{0D108BD9-81ED-4DB2-BD59-A6C34878D82A}">
                    <a16:rowId xmlns:a16="http://schemas.microsoft.com/office/drawing/2014/main" val="1692975457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General Services Contracts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As Needed Eng. &amp; Tech. Firms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$50,000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$50,000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94874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CAB Engineering Analysis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Estimate from As-Needed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$42,000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-$42,000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74240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Local Government Grant Program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Discussed 3/18/26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$185,000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$180,000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$5,000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2.8%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129637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2024 RWSP Update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 of Project Budget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264738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SJRWMD Irrigation Audit Program Phase 2</a:t>
                      </a: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 of project Budget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$30,000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$30,000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450202"/>
                  </a:ext>
                </a:extLst>
              </a:tr>
              <a:tr h="162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SWFWMD Phase 9 Irrigation Audit Program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 of Project Budget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$80,000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$80,000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054549"/>
                  </a:ext>
                </a:extLst>
              </a:tr>
              <a:tr h="309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SWFWMD Phase 8 Irrigation Audit Program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 of Project Budget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$40,000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-$40,000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-100.0%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479926"/>
                  </a:ext>
                </a:extLst>
              </a:tr>
              <a:tr h="31382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Subtotal - Water Resource Development Projects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$345,000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$312,000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$33,000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2902181"/>
                  </a:ext>
                </a:extLst>
              </a:tr>
              <a:tr h="4690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Fund Balance for Water Resource Development Reserves FYE 26/27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FYE25/26 WRD Funds Bal  +FY26/27 WRD Rev’s </a:t>
                      </a:r>
                    </a:p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- FY26/27 WRD Exp's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$2,019,694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$1,642,260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$377,434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23.0%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332155"/>
                  </a:ext>
                </a:extLst>
              </a:tr>
              <a:tr h="31382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Total Administration and WRD Expenses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$548,249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$510,361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$37,888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1794836"/>
                  </a:ext>
                </a:extLst>
              </a:tr>
              <a:tr h="132990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 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671203"/>
                  </a:ext>
                </a:extLst>
              </a:tr>
              <a:tr h="31382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Total Administration and WRD Fund Balances at FYE 26/27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See Attachment 2 for detail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$2,637,928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$2,498,305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$139,623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909549"/>
                  </a:ext>
                </a:extLst>
              </a:tr>
              <a:tr h="144521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dirty="0">
                          <a:effectLst/>
                        </a:rPr>
                        <a:t>  </a:t>
                      </a: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030776"/>
                  </a:ext>
                </a:extLst>
              </a:tr>
              <a:tr h="31382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Combined FYE 26/27 Expenditures and Fund Balances</a:t>
                      </a:r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1" marR="4641" marT="464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$3,186,177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$3,008,666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$177,511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80406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89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FY 2026-27 Work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Water Supply and Conservation Grants Program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Residential Irrigation Audit Program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Regional Water Supply Plan Update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Legislative and Governmental Affairs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Charles A. Black Wellfield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Groundwater Modeling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Springs Protection and Restoration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 Development and Technical Assistance</a:t>
            </a:r>
          </a:p>
        </p:txBody>
      </p:sp>
    </p:spTree>
    <p:extLst>
      <p:ext uri="{BB962C8B-B14F-4D97-AF65-F5344CB8AC3E}">
        <p14:creationId xmlns:p14="http://schemas.microsoft.com/office/powerpoint/2010/main" val="1413608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FY 2026-27 Work Program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 Development and Technical Assistance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Defining groundwater availability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Building regional partnerships for water supply planning &amp; development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Monitoring and providing input to MFLs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Participating in WMD regional water supply planning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Coordinating with State and regional agencies in rule and program development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Tracking and evaluating public supply water usage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Monitoring water supply planning and development in adjacent communities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Monitoring significant water use permit applications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Monitoring and reporting on concerning activities related to water supply in the respective areas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Completing State Legislative tracking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11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Budget for Review and Comment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7620000" cy="30480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Request approval </a:t>
            </a:r>
          </a:p>
          <a:p>
            <a:pPr lvl="1">
              <a:spcAft>
                <a:spcPts val="12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 capita assessment of $0.19</a:t>
            </a:r>
          </a:p>
          <a:p>
            <a:pPr lvl="1">
              <a:spcAft>
                <a:spcPts val="12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grant funding amount of $185,000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Send any comments by mid June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Budget Resolution in July 15, 2026 for approval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Budget effective October 1, 2026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5330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B575E8B48CDC4F9CBB8850D13B7850" ma:contentTypeVersion="10" ma:contentTypeDescription="Create a new document." ma:contentTypeScope="" ma:versionID="dc6887e6025c5aa33f01fa71bb344c32">
  <xsd:schema xmlns:xsd="http://www.w3.org/2001/XMLSchema" xmlns:xs="http://www.w3.org/2001/XMLSchema" xmlns:p="http://schemas.microsoft.com/office/2006/metadata/properties" xmlns:ns3="82685298-10ad-4d7d-ae17-0a075b3b5fc1" targetNamespace="http://schemas.microsoft.com/office/2006/metadata/properties" ma:root="true" ma:fieldsID="fe262a86fac4812786242a95382e43f0" ns3:_="">
    <xsd:import namespace="82685298-10ad-4d7d-ae17-0a075b3b5fc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85298-10ad-4d7d-ae17-0a075b3b5fc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2685298-10ad-4d7d-ae17-0a075b3b5fc1" xsi:nil="true"/>
  </documentManagement>
</p:properties>
</file>

<file path=customXml/itemProps1.xml><?xml version="1.0" encoding="utf-8"?>
<ds:datastoreItem xmlns:ds="http://schemas.openxmlformats.org/officeDocument/2006/customXml" ds:itemID="{7F38EAD9-C818-4712-9FF4-C3A4C3317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685298-10ad-4d7d-ae17-0a075b3b5f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0971DC-D10C-4F1E-85D6-9E2CDA4EBE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03A2CC-B180-4A99-8A23-E9A060AAB776}">
  <ds:schemaRefs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82685298-10ad-4d7d-ae17-0a075b3b5fc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6938</TotalTime>
  <Words>1311</Words>
  <Application>Microsoft Office PowerPoint</Application>
  <PresentationFormat>On-screen Show (4:3)</PresentationFormat>
  <Paragraphs>494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FY 2026-27 Work Program</vt:lpstr>
      <vt:lpstr>FY 2026-27 Work Program (continued)</vt:lpstr>
      <vt:lpstr>Budget for Review and Comment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</dc:creator>
  <cp:lastModifiedBy>sfolsom</cp:lastModifiedBy>
  <cp:revision>80</cp:revision>
  <cp:lastPrinted>2022-04-21T10:57:06Z</cp:lastPrinted>
  <dcterms:created xsi:type="dcterms:W3CDTF">2015-05-18T14:45:30Z</dcterms:created>
  <dcterms:modified xsi:type="dcterms:W3CDTF">2026-05-20T15:03:59Z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94083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D7.0.6</vt:lpwstr>
  </property>
  <property fmtid="{D5CDD505-2E9C-101B-9397-08002B2CF9AE}" pid="5" name="ContentTypeId">
    <vt:lpwstr>0x0101009CB575E8B48CDC4F9CBB8850D13B7850</vt:lpwstr>
  </property>
</Properties>
</file>